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9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8288000" cy="10287000"/>
  <p:notesSz cx="6858000" cy="9144000"/>
  <p:embeddedFontLst>
    <p:embeddedFont>
      <p:font typeface="Open Sans" panose="020B0606030504020204" pitchFamily="34" charset="0"/>
      <p:regular r:id="rId45"/>
      <p:bold r:id="rId46"/>
      <p:boldItalic r:id="rId47"/>
    </p:embeddedFont>
    <p:embeddedFont>
      <p:font typeface="Poppins" panose="00000500000000000000" pitchFamily="2" charset="0"/>
      <p:regular r:id="rId48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27D455-33F2-4360-AD13-242ACB31E6EB}">
  <a:tblStyle styleId="{C227D455-33F2-4360-AD13-242ACB31E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6CDB39-0312-4F1B-86D8-B0517B878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d6a6f2ac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0d6a6f2ac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d6a6f2a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0d6a6f2a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d6a6f2ac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0d6a6f2ac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d6a6f2ac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30d6a6f2ac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d6a6f2ac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30d6a6f2ac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d6a6f2ac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30d6a6f2ac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d6a6f2acf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30d6a6f2acf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d6a6f2ac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30d6a6f2ac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d6a6f2a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0d6a6f2a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d6a6f2ac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0d6a6f2ac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d6a6f2ac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30d6a6f2ac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d6a6f2ac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0d6a6f2ac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d6a6f2ac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0d6a6f2ac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d6a6f2ac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0d6a6f2ac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d6a6f2ac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0d6a6f2ac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d6a6f2ac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0d6a6f2ac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d6a6f2ac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0d6a6f2ac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8682BEBD-B0A9-E331-4F58-1A333FF77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d6a6f2acf_0_129:notes">
            <a:extLst>
              <a:ext uri="{FF2B5EF4-FFF2-40B4-BE49-F238E27FC236}">
                <a16:creationId xmlns:a16="http://schemas.microsoft.com/office/drawing/2014/main" id="{696F41C1-1512-4A8D-59DE-9CCEFBBAA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0d6a6f2acf_0_129:notes">
            <a:extLst>
              <a:ext uri="{FF2B5EF4-FFF2-40B4-BE49-F238E27FC236}">
                <a16:creationId xmlns:a16="http://schemas.microsoft.com/office/drawing/2014/main" id="{01E007F2-998A-BF99-09DD-302C58D7B4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402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0d6a6f2ac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0d6a6f2ac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d6a6f2ac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0d6a6f2ac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d6a6f2a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30d6a6f2a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d6a6f2acf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30d6a6f2acf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0d6a6f2acf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30d6a6f2acf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0d6a6f2acf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0d6a6f2acf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0d6a6f2ac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30d6a6f2ac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d6a6f2a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0d6a6f2a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tmw/2024F-Visionary-Techs/wik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1477666">
            <a:off x="7061477" y="795681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2057400" y="1638300"/>
            <a:ext cx="13424514" cy="423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DestinEase</a:t>
            </a:r>
            <a:endParaRPr/>
          </a:p>
          <a:p>
            <a:pPr marL="0" marR="0" lvl="0" indent="0" algn="ctr" rtl="0">
              <a:lnSpc>
                <a:spcPct val="366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Travel advisor App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990600" y="7630107"/>
            <a:ext cx="5105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Team: Visionary Techs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CS-691-Capstone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22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7465032" y="1371358"/>
            <a:ext cx="5332412" cy="643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29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Barcelona, Spain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Travel Vlogger &amp; Social Media Influencer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Advanced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2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5446" y="1965839"/>
            <a:ext cx="946243" cy="6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9600" y="2677908"/>
            <a:ext cx="655293" cy="6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8993" y="3348606"/>
            <a:ext cx="681037" cy="59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43767" y="3964589"/>
            <a:ext cx="579934" cy="6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2098675" y="6925511"/>
            <a:ext cx="2490787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Isabella Cruz</a:t>
            </a:r>
            <a:endParaRPr/>
          </a:p>
        </p:txBody>
      </p:sp>
      <p:pic>
        <p:nvPicPr>
          <p:cNvPr id="208" name="Google Shape;208;p22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82164" y="5215277"/>
            <a:ext cx="755212" cy="579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11473300" y="748505"/>
            <a:ext cx="6446838" cy="81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frequently to exotic locations, documenting her experiences for her YouTube channel and Instagram followers.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Seeks unique, off-the-beaten-path destinations to offer fresh content to her audience.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Often collaborates with brands for sponsored trips, so she looks for destinations that are trendy and Instagrammable.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Needs accurate weather information and affordable flights for planning content around seasonal events and festivals.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071750" y="1156419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Travel Vlogger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9788" y="2671763"/>
            <a:ext cx="4980067" cy="3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8" name="Google Shape;218;p23"/>
          <p:cNvSpPr txBox="1"/>
          <p:nvPr/>
        </p:nvSpPr>
        <p:spPr>
          <a:xfrm>
            <a:off x="1219200" y="1333500"/>
            <a:ext cx="9999406" cy="696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Destination recommendations based on current trends and popular social media hashtags.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Suggestions for visually appealing, photo-friendly places (e.g., natural landscapes, cultural landmarks).</a:t>
            </a:r>
            <a:endParaRPr/>
          </a:p>
          <a:p>
            <a:pPr marL="457200" marR="0" lvl="0" indent="-457200" algn="just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Real-time flight and accommodation deals to help plan last-minute trips.</a:t>
            </a:r>
            <a:endParaRPr/>
          </a:p>
          <a:p>
            <a:pPr marL="457200" marR="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Ability to integrate with her social media platforms for easy sharing of reviews and recommendations.</a:t>
            </a:r>
            <a:endParaRPr/>
          </a:p>
          <a:p>
            <a:pPr marL="0" marR="0" lvl="0" indent="0" algn="just" rtl="0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54000" algn="l" rtl="0"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She Matters</a:t>
            </a: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a social media influencer, her use of the app can drive brand visibility, with her audience potentially becoming users. Her recommendations could help shape travel trends among her followers.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24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7599824" y="1609964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41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Dallas, USA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Estate Broker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Beginner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4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3249" y="2278756"/>
            <a:ext cx="774700" cy="51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6280" y="2881335"/>
            <a:ext cx="682436" cy="68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3778" y="3491258"/>
            <a:ext cx="707439" cy="62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51234" y="4112815"/>
            <a:ext cx="575313" cy="62155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2415762" y="7015368"/>
            <a:ext cx="226695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Steve Miller</a:t>
            </a:r>
            <a:endParaRPr/>
          </a:p>
        </p:txBody>
      </p:sp>
      <p:pic>
        <p:nvPicPr>
          <p:cNvPr id="233" name="Google Shape;233;p24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85524" y="4835951"/>
            <a:ext cx="673082" cy="51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11143822" y="647700"/>
            <a:ext cx="6446838" cy="716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711200" marR="0" lvl="0" indent="-279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impulsively, usually deciding at the last minute without much planning.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Prefers to book travel through a travel agent or simple online tools without much concern for research or reviews.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Often makes spontaneous weekend trips without needing detailed itineraries or recommendations.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Doesn't care much about flight prices, weather conditions, or specific local food options.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346577" y="1225550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Impulse Traveler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0589" y="2671762"/>
            <a:ext cx="5317296" cy="391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3" name="Google Shape;243;p25"/>
          <p:cNvSpPr txBox="1"/>
          <p:nvPr/>
        </p:nvSpPr>
        <p:spPr>
          <a:xfrm>
            <a:off x="1219200" y="1333500"/>
            <a:ext cx="9999406" cy="65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He Wants from the App: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Simple, easy-to-use interface with personalised recommendations for destinations, weather, and activities.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Budget tracking features to keep her within financial limits while planning a vacation.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Family-friendly suggestions for travel and dining.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Weather-based travel advice, ensuring the trip aligns with her preferred climate.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He Matters: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 is a frequent traveler who needs efficient travel planning solutions. Her needs reflect a large segment of users who rely on personalized, budget conscious, and well-organized recommendations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26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2" name="Google Shape;252;p26"/>
          <p:cNvSpPr txBox="1"/>
          <p:nvPr/>
        </p:nvSpPr>
        <p:spPr>
          <a:xfrm>
            <a:off x="8005763" y="1479285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33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Dublin, Ireland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Freelance Web Developer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Advanced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6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4857" y="2081392"/>
            <a:ext cx="891605" cy="5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9397" y="2731383"/>
            <a:ext cx="655213" cy="65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5194" y="3357263"/>
            <a:ext cx="671944" cy="5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2986" y="3979370"/>
            <a:ext cx="593454" cy="64115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1865645" y="6663379"/>
            <a:ext cx="30130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Liam O’Connor</a:t>
            </a:r>
            <a:endParaRPr/>
          </a:p>
        </p:txBody>
      </p:sp>
      <p:pic>
        <p:nvPicPr>
          <p:cNvPr id="258" name="Google Shape;258;p26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9833" y="4700066"/>
            <a:ext cx="734339" cy="56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11455068" y="887362"/>
            <a:ext cx="6446838" cy="717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711200" marR="0" lvl="0" indent="-279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frequently while working remotely, staying in destinations for 2-3 months at a time.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Values locations with reliable internet connectivity, affordable accommodations, and coworking spaces.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Prefers to immerse himself in local culture, exploring offbeat locations, food, and activities during his downtime.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Looks for flexible flight options and long-term accommodation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6623050" y="1191417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Digital Nomad</a:t>
            </a:r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3759" y="2373723"/>
            <a:ext cx="5496848" cy="39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Google Shape;268;p27"/>
          <p:cNvSpPr txBox="1"/>
          <p:nvPr/>
        </p:nvSpPr>
        <p:spPr>
          <a:xfrm>
            <a:off x="1219200" y="1333500"/>
            <a:ext cx="9999406" cy="705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0" indent="-457200" algn="just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Flexible, long-term stay suggestions in digital-nomad-friendly locations.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Destination recommendations based on reliable internet access and remote work setups.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Weather forecasts and local events to plan work and leisure activities.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Affordable flight and accommodation packages for extended stays.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53142"/>
              </a:lnSpc>
              <a:spcBef>
                <a:spcPts val="425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25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He Matters: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42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Digital nomads represent a growing user base, needing specialized travel planning for long-term stays with work-friendly setups. Catering to their needs opens up opportunities for expansion into the remote work travel market.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4" name="Google Shape;274;p28"/>
          <p:cNvSpPr txBox="1"/>
          <p:nvPr/>
        </p:nvSpPr>
        <p:spPr>
          <a:xfrm>
            <a:off x="1238550" y="2397000"/>
            <a:ext cx="9999300" cy="7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User Registration and Profile Creation: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Users can sign up and log in via email or social media accounts (Google, Facebook).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Basic user profiles are created and stored securely.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Travel Preferences Input: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Users can input key preferences: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Budget (low, medium, high).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Preferred weather conditions (e.g., warm, cold, moderate).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Food preferences (e.g., local cuisine, vegetarian options, fine dining).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Personalized Destination Recommendations: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 recommendation engine suggests travel destinations based on user preferences.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Suggestions adjust dynamically if preferences are updated.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The system provides basic information about the suggested destinations (e.g., a brief description, key highlights).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Basic Real-Time Data Integration: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Integration with weather APIs to suggest destinations with current weather conditions that match user preferences.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Integration of basic flight and accommodation data to provide budget-friendly options.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4804150" y="1117600"/>
            <a:ext cx="81792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MVP</a:t>
            </a:r>
            <a:endParaRPr sz="4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81" name="Google Shape;281;p29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282" name="Google Shape;282;p2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283" name="Google Shape;283;p29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29"/>
          <p:cNvSpPr txBox="1"/>
          <p:nvPr/>
        </p:nvSpPr>
        <p:spPr>
          <a:xfrm>
            <a:off x="381000" y="495300"/>
            <a:ext cx="9829801" cy="185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6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Tools and Technologies</a:t>
            </a:r>
            <a:endParaRPr/>
          </a:p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887474" y="2346256"/>
            <a:ext cx="5029201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Programming Languages and Frameworks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914" y="3355224"/>
            <a:ext cx="3884406" cy="337046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7054645" y="2401562"/>
            <a:ext cx="3204122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and Database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0" y="3349079"/>
            <a:ext cx="4525006" cy="422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72584" y="3163893"/>
            <a:ext cx="3696216" cy="5153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14183364" y="2171700"/>
            <a:ext cx="2698955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tools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96" name="Google Shape;296;p3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297" name="Google Shape;297;p3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298" name="Google Shape;298;p3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30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1749000" y="1962100"/>
            <a:ext cx="8488800" cy="6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Collaborative Filtering (CF)</a:t>
            </a:r>
            <a:endParaRPr sz="4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preferences and behaviors of other similar users can be borrowed for personalized travel recommendations by collaborative filtering. It learns from the interactions-for example, selecting destinations, updating preferences-of users to make smart recommendations based on what similar users liked or preferred.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06" name="Google Shape;306;p31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07" name="Google Shape;307;p3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31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450" y="1962100"/>
            <a:ext cx="13397361" cy="8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96" name="Google Shape;96;p14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/>
          <p:nvPr/>
        </p:nvSpPr>
        <p:spPr>
          <a:xfrm>
            <a:off x="1996854" y="4683451"/>
            <a:ext cx="425144" cy="425144"/>
          </a:xfrm>
          <a:custGeom>
            <a:avLst/>
            <a:gdLst/>
            <a:ahLst/>
            <a:cxnLst/>
            <a:rect l="l" t="t" r="r" b="b"/>
            <a:pathLst>
              <a:path w="425144" h="425144" extrusionOk="0">
                <a:moveTo>
                  <a:pt x="0" y="0"/>
                </a:moveTo>
                <a:lnTo>
                  <a:pt x="425144" y="0"/>
                </a:lnTo>
                <a:lnTo>
                  <a:pt x="425144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14"/>
          <p:cNvSpPr txBox="1"/>
          <p:nvPr/>
        </p:nvSpPr>
        <p:spPr>
          <a:xfrm>
            <a:off x="1680148" y="5144913"/>
            <a:ext cx="1058556" cy="45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1">
                <a:solidFill>
                  <a:srgbClr val="07032B"/>
                </a:solidFill>
                <a:latin typeface="Open Sans"/>
                <a:ea typeface="Open Sans"/>
                <a:cs typeface="Open Sans"/>
                <a:sym typeface="Open Sans"/>
              </a:rPr>
              <a:t>120+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559270" y="876300"/>
            <a:ext cx="5428915" cy="98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996853" y="2333350"/>
            <a:ext cx="10604100" cy="5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25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3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 Roles and Responsibilities</a:t>
            </a:r>
            <a:endParaRPr sz="3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Improvements from Professor Feedback</a:t>
            </a:r>
            <a:endParaRPr sz="3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Description</a:t>
            </a:r>
            <a:endParaRPr sz="3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Personas</a:t>
            </a:r>
            <a:endParaRPr sz="3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MVP and Technologies</a:t>
            </a:r>
            <a:endParaRPr sz="3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Diagrams</a:t>
            </a:r>
            <a:endParaRPr sz="3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Product Backlog &amp; Sprint 1</a:t>
            </a:r>
            <a:endParaRPr sz="3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Metrics &amp; Retrospective</a:t>
            </a:r>
            <a:endParaRPr sz="3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Demo and </a:t>
            </a:r>
            <a:r>
              <a:rPr lang="en-US" sz="3100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r>
              <a:rPr lang="en-US" sz="3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Link</a:t>
            </a:r>
            <a:endParaRPr sz="60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4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15" name="Google Shape;315;p32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16" name="Google Shape;316;p3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2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350" y="1727775"/>
            <a:ext cx="15931295" cy="8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24" name="Google Shape;324;p3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25" name="Google Shape;325;p3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33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125" y="2076450"/>
            <a:ext cx="13052126" cy="69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33" name="Google Shape;333;p3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34" name="Google Shape;334;p3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34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Sequence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" y="2539900"/>
            <a:ext cx="17250058" cy="635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5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42" name="Google Shape;342;p3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43" name="Google Shape;343;p3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5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025" y="1805125"/>
            <a:ext cx="7839962" cy="802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51" name="Google Shape;351;p3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52" name="Google Shape;352;p3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36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56475"/>
            <a:ext cx="10132736" cy="8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60" name="Google Shape;360;p3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61" name="Google Shape;361;p3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37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3" name="Google Shape;363;p37"/>
          <p:cNvGraphicFramePr/>
          <p:nvPr>
            <p:extLst>
              <p:ext uri="{D42A27DB-BD31-4B8C-83A1-F6EECF244321}">
                <p14:modId xmlns:p14="http://schemas.microsoft.com/office/powerpoint/2010/main" val="4178044371"/>
              </p:ext>
            </p:extLst>
          </p:nvPr>
        </p:nvGraphicFramePr>
        <p:xfrm>
          <a:off x="836475" y="2116250"/>
          <a:ext cx="16383000" cy="546239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Epic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User/Technical Story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Acceptance Criteria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Priority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Sprint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Epic 1: User Preferences Setup and Travel Recommendations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User Story 1.1: User Registration &amp; Login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Users can sign up using email or social login (e.g., Google, Facebook).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Users can log in to the platform.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Sprint 1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User Story 1.2: Preference Setup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Char char="●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Users can input a budget, preferred weather conditions, and food preferences.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Char char="●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is saved in the user profile for future use.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Sprint 1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Story 1.3: Basic Destination Recommendation Engine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The platform suggests destinations based on user input preferences.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Recommendations update if preferences change.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Sprint 1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69" name="Google Shape;369;p3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70" name="Google Shape;370;p3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38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2" name="Google Shape;372;p38"/>
          <p:cNvGraphicFramePr/>
          <p:nvPr>
            <p:extLst>
              <p:ext uri="{D42A27DB-BD31-4B8C-83A1-F6EECF244321}">
                <p14:modId xmlns:p14="http://schemas.microsoft.com/office/powerpoint/2010/main" val="3352332102"/>
              </p:ext>
            </p:extLst>
          </p:nvPr>
        </p:nvGraphicFramePr>
        <p:xfrm>
          <a:off x="836475" y="2116250"/>
          <a:ext cx="16383000" cy="760296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Epic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User/Technical Story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Acceptance Criteria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Priority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Sprint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6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Epic 2: Real-Time Data Integration and Trip Planning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User Story 2.1: Real-Time Weather Integration</a:t>
                      </a: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The platform integrates weather APIs to provide real-time weather data.</a:t>
                      </a:r>
                      <a:endParaRPr sz="20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55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Destination suggestions are filtered by user-preferred weather conditions.</a:t>
                      </a: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Medium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Sprint 2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User Story 2.2: Budget-Friendly Destination Suggestions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The platform provides destination suggestions based on real-time flight and accommodation pricing.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55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Recommendations adjust according to the user's budget input.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Sprint 2</a:t>
                      </a: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User Story 2.3: In-App Notifications for Price Changes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Users are notified in-app if the price for a recommended destination changes.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Medium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Sprint 3</a:t>
                      </a: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9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78" name="Google Shape;378;p3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79" name="Google Shape;379;p39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39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1" name="Google Shape;381;p39"/>
          <p:cNvGraphicFramePr/>
          <p:nvPr>
            <p:extLst>
              <p:ext uri="{D42A27DB-BD31-4B8C-83A1-F6EECF244321}">
                <p14:modId xmlns:p14="http://schemas.microsoft.com/office/powerpoint/2010/main" val="517366748"/>
              </p:ext>
            </p:extLst>
          </p:nvPr>
        </p:nvGraphicFramePr>
        <p:xfrm>
          <a:off x="836475" y="2116250"/>
          <a:ext cx="16383000" cy="794033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Epic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User/Technical Story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Acceptance Criteria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Priority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Sprint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6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Epic 3: Smart Recommendation System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User Story 3.1: Machine Learning-based Recommendation Engine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492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The system uses a machine learning model to refine destination recommendations based on user interactions.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92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Personalized recommendations improve over time.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High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Sprint 3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1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User Story 3.2: Smart Filters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492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Users can apply multiple filters to recommendations, such as food type, cost, weather, and proximity to landmarks.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Medium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Sprint 3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Technical Stories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Technical Story 1: Database Setup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492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A scalable database schema is designed and implemented.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92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User data, preferences, and destination information are securely stored and retrievable.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Sprint 1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4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87" name="Google Shape;387;p4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88" name="Google Shape;388;p4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0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1 Stories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0" name="Google Shape;390;p40"/>
          <p:cNvGraphicFramePr/>
          <p:nvPr>
            <p:extLst>
              <p:ext uri="{D42A27DB-BD31-4B8C-83A1-F6EECF244321}">
                <p14:modId xmlns:p14="http://schemas.microsoft.com/office/powerpoint/2010/main" val="3973026677"/>
              </p:ext>
            </p:extLst>
          </p:nvPr>
        </p:nvGraphicFramePr>
        <p:xfrm>
          <a:off x="855825" y="2044650"/>
          <a:ext cx="16383000" cy="679240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tx1"/>
                          </a:solidFill>
                        </a:rPr>
                        <a:t>Story/Task</a:t>
                      </a:r>
                      <a:endParaRPr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chemeClr val="tx1"/>
                          </a:solidFill>
                        </a:rPr>
                        <a:t>Acceptance Criteria (AC)</a:t>
                      </a:r>
                      <a:endParaRPr sz="21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chemeClr val="tx1"/>
                          </a:solidFill>
                        </a:rPr>
                        <a:t>Story Points</a:t>
                      </a:r>
                      <a:endParaRPr sz="21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User Story 1.1: User Registration &amp; Login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Users can sign up using email or social login (Google, Facebook).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Users can log in to the platform.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3</a:t>
                      </a:r>
                      <a:endParaRPr sz="21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5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User Story 1.2: Preference Setup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Users can input budget, weather, and food preferences.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Data is saved in the user profile for future use.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5</a:t>
                      </a:r>
                      <a:endParaRPr sz="21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5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User Story 1.3: Basic Destination Recommendation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The platform suggests destinations based on user preferences.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Recommendations update if preferences change.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Technical Story 1: Database Setup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A scalable database schema is designed and implemented.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61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User data is securely stored and retrievable.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4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05" name="Google Shape;405;p42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06" name="Google Shape;406;p4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42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1 Stories Completed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8" name="Google Shape;408;p42"/>
          <p:cNvGraphicFramePr/>
          <p:nvPr>
            <p:extLst>
              <p:ext uri="{D42A27DB-BD31-4B8C-83A1-F6EECF244321}">
                <p14:modId xmlns:p14="http://schemas.microsoft.com/office/powerpoint/2010/main" val="2888940052"/>
              </p:ext>
            </p:extLst>
          </p:nvPr>
        </p:nvGraphicFramePr>
        <p:xfrm>
          <a:off x="1386348" y="2124725"/>
          <a:ext cx="15449177" cy="702082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3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2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Story/Task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Story Points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User Story 1.1: User Registration &amp; Login</a:t>
                      </a: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User Story 1.2: Preference Setup</a:t>
                      </a: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5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User Story 1.3: Basic Destination Recommendation</a:t>
                      </a: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8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Technical Story 1: Database Setup</a:t>
                      </a: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" name="Google Shape;107;p15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08" name="Google Shape;108;p1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09" name="Google Shape;109;p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-228600" y="494996"/>
            <a:ext cx="12897806" cy="89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24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Roles and Responsibilities 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028700" y="3471227"/>
            <a:ext cx="16230600" cy="67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798" marR="0" lvl="1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200" y="2019300"/>
            <a:ext cx="3705225" cy="49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1710892" y="7054022"/>
            <a:ext cx="39308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Ramanjul Reddy Kotlo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Manager &amp; Developer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5827" y="2019301"/>
            <a:ext cx="4120773" cy="4950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6775827" y="7118901"/>
            <a:ext cx="4988866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Manish Chowdary Veeravalli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and UI/UX Designer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58800" y="1981200"/>
            <a:ext cx="3733800" cy="49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13568550" y="7016767"/>
            <a:ext cx="333617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Satheesh Bollineni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UI/UX Developer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4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96" name="Google Shape;396;p41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97" name="Google Shape;397;p4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41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 	Sprint 1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9" name="Google Shape;399;p41"/>
          <p:cNvGraphicFramePr/>
          <p:nvPr>
            <p:extLst>
              <p:ext uri="{D42A27DB-BD31-4B8C-83A1-F6EECF244321}">
                <p14:modId xmlns:p14="http://schemas.microsoft.com/office/powerpoint/2010/main" val="1170815658"/>
              </p:ext>
            </p:extLst>
          </p:nvPr>
        </p:nvGraphicFramePr>
        <p:xfrm>
          <a:off x="852900" y="1834700"/>
          <a:ext cx="16427400" cy="808947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2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2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Test Case ID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Story/Task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Test Description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Expected Outcome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Actual Outcome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Pass/Fail</a:t>
                      </a: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TC1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User Story 1.1: User Registration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Test user registration via email.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is able to sign up using their email.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successfully signs up.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Pass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TC2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User Story 1.1: Social Login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Test user login via Google.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is able to log in using Google credentials.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successfully logs in via Google.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Pass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TC3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Story 1.2: Preference Setup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Test input of budget preferences.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User can input budget preference (e.g., low, medium, high).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Budget preference is saved.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Pass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TC4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Story 1.2: Weather Preferences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Test input of weather preferences.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User can input preferred weather conditions.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Weather preference is saved.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Pass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TC5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Story 1.2: Food Preferences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Test input of food preferences.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can input food preferences (e.g., vegetarian).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Food preference is saved.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Pass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TC6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Story 1.3: Recommendation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Test that the system suggests a destination based on preferences.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receives relevant destination recommendations.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Destination suggestions provided.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Pass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TC7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Story 1.3: Recommendation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Test recommendations update when preferences are changed.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Recommendations are updated if user changes preferences.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Recommendations updated accordingly.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Pass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3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TC8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Technical Story 1: Database Setup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Test database can store user preferences and retrieve them.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User preferences are securely stored and retrievable.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Data is stored and retrievable.</a:t>
                      </a:r>
                      <a:endParaRPr sz="18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Pass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4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14" name="Google Shape;414;p4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15" name="Google Shape;415;p4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43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Velocity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7" name="Google Shape;417;p43"/>
          <p:cNvGraphicFramePr/>
          <p:nvPr>
            <p:extLst>
              <p:ext uri="{D42A27DB-BD31-4B8C-83A1-F6EECF244321}">
                <p14:modId xmlns:p14="http://schemas.microsoft.com/office/powerpoint/2010/main" val="2852182795"/>
              </p:ext>
            </p:extLst>
          </p:nvPr>
        </p:nvGraphicFramePr>
        <p:xfrm>
          <a:off x="2337425" y="2124725"/>
          <a:ext cx="13749000" cy="563277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3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7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18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 dirty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sz="27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tx1"/>
                          </a:solidFill>
                        </a:rPr>
                        <a:t>Expected</a:t>
                      </a:r>
                      <a:endParaRPr sz="27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tx1"/>
                          </a:solidFill>
                        </a:rPr>
                        <a:t>Actual</a:t>
                      </a:r>
                      <a:endParaRPr sz="27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tx1"/>
                          </a:solidFill>
                        </a:rPr>
                        <a:t>Status</a:t>
                      </a:r>
                      <a:endParaRPr sz="27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7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Story Points Committed</a:t>
                      </a:r>
                      <a:endParaRPr sz="27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sz="27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21</a:t>
                      </a:r>
                      <a:endParaRPr sz="27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✅</a:t>
                      </a:r>
                      <a:endParaRPr sz="27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Story Points Completed</a:t>
                      </a:r>
                      <a:endParaRPr sz="27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21</a:t>
                      </a:r>
                      <a:endParaRPr sz="27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sz="27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✅</a:t>
                      </a:r>
                      <a:endParaRPr sz="27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23" name="Google Shape;423;p4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24" name="Google Shape;424;p4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44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Burndown Chart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50" y="1387333"/>
            <a:ext cx="13664327" cy="8147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5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32" name="Google Shape;432;p4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33" name="Google Shape;433;p4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5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Completed/Committed Ratio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5" name="Google Shape;435;p45"/>
          <p:cNvGraphicFramePr/>
          <p:nvPr>
            <p:extLst>
              <p:ext uri="{D42A27DB-BD31-4B8C-83A1-F6EECF244321}">
                <p14:modId xmlns:p14="http://schemas.microsoft.com/office/powerpoint/2010/main" val="3324398280"/>
              </p:ext>
            </p:extLst>
          </p:nvPr>
        </p:nvGraphicFramePr>
        <p:xfrm>
          <a:off x="1652300" y="2627475"/>
          <a:ext cx="14859500" cy="5337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71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3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tx1"/>
                          </a:solidFill>
                        </a:rPr>
                        <a:t>Expected</a:t>
                      </a:r>
                      <a:endParaRPr sz="23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tx1"/>
                          </a:solidFill>
                        </a:rPr>
                        <a:t>Actual</a:t>
                      </a:r>
                      <a:endParaRPr sz="23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tx1"/>
                          </a:solidFill>
                        </a:rPr>
                        <a:t>Status</a:t>
                      </a:r>
                      <a:endParaRPr sz="23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Committed Story Points</a:t>
                      </a:r>
                      <a:endParaRPr sz="23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sz="23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sz="23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tx1"/>
                          </a:solidFill>
                        </a:rPr>
                        <a:t>✅</a:t>
                      </a:r>
                      <a:endParaRPr sz="23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8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tx1"/>
                          </a:solidFill>
                        </a:rPr>
                        <a:t>Completed Story Points</a:t>
                      </a:r>
                      <a:endParaRPr sz="23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tx1"/>
                          </a:solidFill>
                        </a:rPr>
                        <a:t>21</a:t>
                      </a:r>
                      <a:endParaRPr sz="23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sz="23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✅</a:t>
                      </a:r>
                      <a:endParaRPr sz="23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8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tx1"/>
                          </a:solidFill>
                        </a:rPr>
                        <a:t>Completed/Committed Ratio</a:t>
                      </a:r>
                      <a:endParaRPr sz="23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tx1"/>
                          </a:solidFill>
                        </a:rPr>
                        <a:t>100%</a:t>
                      </a:r>
                      <a:endParaRPr sz="23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sz="23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✅</a:t>
                      </a:r>
                      <a:endParaRPr sz="23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30">
          <a:extLst>
            <a:ext uri="{FF2B5EF4-FFF2-40B4-BE49-F238E27FC236}">
              <a16:creationId xmlns:a16="http://schemas.microsoft.com/office/drawing/2014/main" id="{ED13DF3A-5868-223E-AEBF-25B132FF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5">
            <a:extLst>
              <a:ext uri="{FF2B5EF4-FFF2-40B4-BE49-F238E27FC236}">
                <a16:creationId xmlns:a16="http://schemas.microsoft.com/office/drawing/2014/main" id="{55CE6CD7-F743-5D20-525E-5E96AEBD1BCA}"/>
              </a:ext>
            </a:extLst>
          </p:cNvPr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32" name="Google Shape;432;p45">
              <a:extLst>
                <a:ext uri="{FF2B5EF4-FFF2-40B4-BE49-F238E27FC236}">
                  <a16:creationId xmlns:a16="http://schemas.microsoft.com/office/drawing/2014/main" id="{6DEB9573-67C8-AD6D-79CB-24660A3966C8}"/>
                </a:ext>
              </a:extLst>
            </p:cNvPr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33" name="Google Shape;433;p45">
              <a:extLst>
                <a:ext uri="{FF2B5EF4-FFF2-40B4-BE49-F238E27FC236}">
                  <a16:creationId xmlns:a16="http://schemas.microsoft.com/office/drawing/2014/main" id="{DCFC8C1A-80D3-2E05-7662-056D957F815B}"/>
                </a:ext>
              </a:extLst>
            </p:cNvPr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5">
            <a:extLst>
              <a:ext uri="{FF2B5EF4-FFF2-40B4-BE49-F238E27FC236}">
                <a16:creationId xmlns:a16="http://schemas.microsoft.com/office/drawing/2014/main" id="{0DAA7B25-8D74-78A1-3F4F-E4B94188C6C5}"/>
              </a:ext>
            </a:extLst>
          </p:cNvPr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1 Retrospective</a:t>
            </a:r>
            <a:endParaRPr sz="5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29960-401B-B9CF-A078-62653B45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89" y="1654585"/>
            <a:ext cx="14217445" cy="73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54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41" name="Google Shape;441;p4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42" name="Google Shape;442;p4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46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4" name="Google Shape;444;p46"/>
          <p:cNvGraphicFramePr/>
          <p:nvPr>
            <p:extLst>
              <p:ext uri="{D42A27DB-BD31-4B8C-83A1-F6EECF244321}">
                <p14:modId xmlns:p14="http://schemas.microsoft.com/office/powerpoint/2010/main" val="3775606463"/>
              </p:ext>
            </p:extLst>
          </p:nvPr>
        </p:nvGraphicFramePr>
        <p:xfrm>
          <a:off x="867650" y="1365025"/>
          <a:ext cx="16552700" cy="87410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1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6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Story/Task</a:t>
                      </a:r>
                      <a:endParaRPr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chemeClr val="tx1"/>
                          </a:solidFill>
                        </a:rPr>
                        <a:t>Acceptance Criteria (AC)</a:t>
                      </a:r>
                      <a:endParaRPr sz="19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chemeClr val="tx1"/>
                          </a:solidFill>
                        </a:rPr>
                        <a:t>Story Points</a:t>
                      </a:r>
                      <a:endParaRPr sz="1900" b="1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chemeClr val="tx1"/>
                          </a:solidFill>
                        </a:rPr>
                        <a:t>Carryover from Sprint 1</a:t>
                      </a:r>
                      <a:endParaRPr sz="1900"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User Story 2.1: Real-Time Weather Integration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Integrate weather APIs to provide real-time weather data.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Destination suggestions reflect the user’s weather preferences.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5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No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User Story 2.2: Budget-Friendly Destination Suggestions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Use APIs for real-time flight and accommodation pricing.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Destinations are adjusted based on user budget.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8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No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Technical Story 2: API Integration for Weather and Price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Implement API connections to fetch real-time weather and pricing data.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API responses are integrated with the recommendation system.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5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No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Technical Story 3: Database Optimization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Optimize database queries for real-time data fetching.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Ensure seamless retrieval of updated weather and pricing data.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No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User Story 1.3: Basic Destination Recommendation (Enhancement)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Improve destination recommendations based on updated preferences.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  <a:p>
                      <a:pPr marL="457200" lvl="0" indent="-3492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Char char="●"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Test system behavior with updated user input.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5</a:t>
                      </a:r>
                      <a:endParaRPr sz="1900">
                        <a:solidFill>
                          <a:schemeClr val="tx1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Yes (enhancement from Sprint 1)</a:t>
                      </a:r>
                      <a:endParaRPr sz="19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4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50" name="Google Shape;450;p4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51" name="Google Shape;451;p4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47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Log in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75" y="1445675"/>
            <a:ext cx="17206062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4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59" name="Google Shape;459;p4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60" name="Google Shape;460;p4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48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Sign Up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" y="1467325"/>
            <a:ext cx="17120630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9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68" name="Google Shape;468;p4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69" name="Google Shape;469;p49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9"/>
          <p:cNvSpPr txBox="1"/>
          <p:nvPr/>
        </p:nvSpPr>
        <p:spPr>
          <a:xfrm>
            <a:off x="1652350" y="307000"/>
            <a:ext cx="131100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Preference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75" y="1387675"/>
            <a:ext cx="17206062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5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77" name="Google Shape;477;p5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78" name="Google Shape;478;p5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50"/>
          <p:cNvSpPr txBox="1"/>
          <p:nvPr/>
        </p:nvSpPr>
        <p:spPr>
          <a:xfrm>
            <a:off x="1652350" y="307000"/>
            <a:ext cx="160878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Screenshots- Basic Recommendations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50" y="1564000"/>
            <a:ext cx="17250058" cy="835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3" name="Google Shape;123;p16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25" name="Google Shape;125;p1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6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7" name="Google Shape;127;p16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28" name="Google Shape;128;p1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29" name="Google Shape;129;p1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-228600" y="494996"/>
            <a:ext cx="12897806" cy="89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24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Roles and Responsibilities 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1532092" y="7059733"/>
            <a:ext cx="45079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Siva Naga Mahesh Kadem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 Assurance (QA) Tester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848600" y="7059733"/>
            <a:ext cx="3581399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Srija Vanka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(Frontend)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3220780" y="7059733"/>
            <a:ext cx="315983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Sandhya Sri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Developer(Backend</a:t>
            </a: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2092" y="1902716"/>
            <a:ext cx="3820559" cy="509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0009" y="1902716"/>
            <a:ext cx="3820559" cy="509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01600" y="1902716"/>
            <a:ext cx="3579019" cy="509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5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86" name="Google Shape;486;p51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87" name="Google Shape;487;p5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51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1"/>
          <p:cNvSpPr txBox="1"/>
          <p:nvPr/>
        </p:nvSpPr>
        <p:spPr>
          <a:xfrm>
            <a:off x="1400950" y="2067300"/>
            <a:ext cx="15855900" cy="7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an Account: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API: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curl -X POST http://localhost:5980/api/register -H "Content-Type: application/json" -d '{"email": "test@example.com", "password": "password123"}'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Response: 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{"token":"eyJhbGciOiJIUzI1NiIsInR5cCI6IkpXVCJ9.eyJpZCI6MSwiZW1haWwiOiJ0ZXN0QGV4YW1wbGUuY29tIiwiaWF0IjoxNzI5NjA0NDMwfQ.Q1F7soUck4FqmqaPYOMXu8eHPTvPWebOVvH2uItrWuA","user":{"id":1,"email":"test@example.com"}}%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Setting Preference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API: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curl -X POST http://localhost:5980/api/preferences -H "Content-Type: application/json" -H "Authorization: Bearer eyJhbGciOiJIUzI1NiIsInR5cCI6IkpXVCJ9.eyJpZCI6MSwiZW1haWwiOiJ0ZXN0QGV4YW1wbGUuY29tIiwiaWF0IjoxNzI5NjA0NDMwfQ.Q1F7soUck4FqmqaPYOMXu8eHPTvPWebOVvH2uItrWuA" -d '{"budget": "moderate", "weather": "tropical", "foodPreferences": ["Asian", "Local"]}'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Response: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{"userId":1,"budget":"moderate","weather":"tropical","foodPreferences":["Asian","Local"]}%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/>
          <p:nvPr/>
        </p:nvSpPr>
        <p:spPr>
          <a:xfrm rot="-1476218">
            <a:off x="8970514" y="7624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5" name="Google Shape;495;p52"/>
          <p:cNvSpPr txBox="1"/>
          <p:nvPr/>
        </p:nvSpPr>
        <p:spPr>
          <a:xfrm>
            <a:off x="6477000" y="1104900"/>
            <a:ext cx="4358148" cy="89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Wiki page link</a:t>
            </a:r>
            <a:endParaRPr sz="6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2"/>
          <p:cNvSpPr txBox="1"/>
          <p:nvPr/>
        </p:nvSpPr>
        <p:spPr>
          <a:xfrm>
            <a:off x="4101550" y="4706973"/>
            <a:ext cx="946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https://github.com/htmw/2024F-Visionary-Techs/wiki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2" name="Google Shape;502;p53"/>
          <p:cNvSpPr txBox="1"/>
          <p:nvPr/>
        </p:nvSpPr>
        <p:spPr>
          <a:xfrm>
            <a:off x="6515675" y="4566125"/>
            <a:ext cx="4358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</a:rPr>
              <a:t>Live Demo</a:t>
            </a:r>
            <a:endParaRPr sz="6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43" name="Google Shape;143;p1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7"/>
          <p:cNvSpPr/>
          <p:nvPr/>
        </p:nvSpPr>
        <p:spPr>
          <a:xfrm>
            <a:off x="1996854" y="4683451"/>
            <a:ext cx="425144" cy="425144"/>
          </a:xfrm>
          <a:custGeom>
            <a:avLst/>
            <a:gdLst/>
            <a:ahLst/>
            <a:cxnLst/>
            <a:rect l="l" t="t" r="r" b="b"/>
            <a:pathLst>
              <a:path w="425144" h="425144" extrusionOk="0">
                <a:moveTo>
                  <a:pt x="0" y="0"/>
                </a:moveTo>
                <a:lnTo>
                  <a:pt x="425144" y="0"/>
                </a:lnTo>
                <a:lnTo>
                  <a:pt x="425144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17"/>
          <p:cNvSpPr txBox="1"/>
          <p:nvPr/>
        </p:nvSpPr>
        <p:spPr>
          <a:xfrm>
            <a:off x="1680148" y="5144913"/>
            <a:ext cx="1058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1">
                <a:solidFill>
                  <a:srgbClr val="07032B"/>
                </a:solidFill>
                <a:latin typeface="Open Sans"/>
                <a:ea typeface="Open Sans"/>
                <a:cs typeface="Open Sans"/>
                <a:sym typeface="Open Sans"/>
              </a:rPr>
              <a:t>120+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559270" y="876300"/>
            <a:ext cx="54288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Improvements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1559278" y="2952125"/>
            <a:ext cx="106041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25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Group Schedule Planning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Collaboration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Retrospective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17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4" name="Google Shape;154;p18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55" name="Google Shape;155;p1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56" name="Google Shape;156;p18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8"/>
          <p:cNvSpPr txBox="1"/>
          <p:nvPr/>
        </p:nvSpPr>
        <p:spPr>
          <a:xfrm>
            <a:off x="5057632" y="876300"/>
            <a:ext cx="9814897" cy="90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Description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028699" y="2336228"/>
            <a:ext cx="16467300" cy="76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Project Name: DestinEase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Team: Visionary Techs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Project Description: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For </a:t>
            </a:r>
            <a:r>
              <a:rPr lang="en-US" sz="2000" b="1">
                <a:solidFill>
                  <a:schemeClr val="lt1"/>
                </a:solidFill>
              </a:rPr>
              <a:t>travel enthusiasts</a:t>
            </a:r>
            <a:br>
              <a:rPr lang="en-US" sz="2000" b="1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who </a:t>
            </a:r>
            <a:r>
              <a:rPr lang="en-US" sz="2000" b="1">
                <a:solidFill>
                  <a:schemeClr val="lt1"/>
                </a:solidFill>
              </a:rPr>
              <a:t>want personalized destination recommendations</a:t>
            </a:r>
            <a:r>
              <a:rPr lang="en-US" sz="2000">
                <a:solidFill>
                  <a:schemeClr val="lt1"/>
                </a:solidFill>
              </a:rPr>
              <a:t>,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 b="1">
                <a:solidFill>
                  <a:schemeClr val="lt1"/>
                </a:solidFill>
              </a:rPr>
              <a:t>DestinEase</a:t>
            </a:r>
            <a:r>
              <a:rPr lang="en-US" sz="2000">
                <a:solidFill>
                  <a:schemeClr val="lt1"/>
                </a:solidFill>
              </a:rPr>
              <a:t> is a </a:t>
            </a:r>
            <a:r>
              <a:rPr lang="en-US" sz="2000" b="1">
                <a:solidFill>
                  <a:schemeClr val="lt1"/>
                </a:solidFill>
              </a:rPr>
              <a:t>travel recommendation platform</a:t>
            </a:r>
            <a:br>
              <a:rPr lang="en-US" sz="2000" b="1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that </a:t>
            </a:r>
            <a:r>
              <a:rPr lang="en-US" sz="2000" b="1">
                <a:solidFill>
                  <a:schemeClr val="lt1"/>
                </a:solidFill>
              </a:rPr>
              <a:t>uses artificial intelligence to analyze preferences such as budget, weather, and food interests, providing highly personalized destination suggestions</a:t>
            </a:r>
            <a:r>
              <a:rPr lang="en-US" sz="2000">
                <a:solidFill>
                  <a:schemeClr val="lt1"/>
                </a:solidFill>
              </a:rPr>
              <a:t>.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Unlike </a:t>
            </a:r>
            <a:r>
              <a:rPr lang="en-US" sz="2000" b="1">
                <a:solidFill>
                  <a:schemeClr val="lt1"/>
                </a:solidFill>
              </a:rPr>
              <a:t>manual travel research or generic travel platforms</a:t>
            </a:r>
            <a:r>
              <a:rPr lang="en-US" sz="2000">
                <a:solidFill>
                  <a:schemeClr val="lt1"/>
                </a:solidFill>
              </a:rPr>
              <a:t>,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our application </a:t>
            </a:r>
            <a:r>
              <a:rPr lang="en-US" sz="2000" b="1">
                <a:solidFill>
                  <a:schemeClr val="lt1"/>
                </a:solidFill>
              </a:rPr>
              <a:t>delivers real-time, up-to-date, and tailored recommendations, saving users time and effort in discovering ideal destinations</a:t>
            </a:r>
            <a:r>
              <a:rPr lang="en-US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Benefit Outcomes:</a:t>
            </a:r>
            <a:endParaRPr sz="2000" b="1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 b="1">
                <a:solidFill>
                  <a:schemeClr val="lt1"/>
                </a:solidFill>
              </a:rPr>
              <a:t>Faster and more efficient travel planning</a:t>
            </a:r>
            <a:r>
              <a:rPr lang="en-US" sz="2000">
                <a:solidFill>
                  <a:schemeClr val="lt1"/>
                </a:solidFill>
              </a:rPr>
              <a:t> with personalized destination suggestions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 b="1">
                <a:solidFill>
                  <a:schemeClr val="lt1"/>
                </a:solidFill>
              </a:rPr>
              <a:t>Real-time data integration</a:t>
            </a:r>
            <a:r>
              <a:rPr lang="en-US" sz="2000">
                <a:solidFill>
                  <a:schemeClr val="lt1"/>
                </a:solidFill>
              </a:rPr>
              <a:t>, ensuring recommendations are always current (weather, pricing, etc.)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 b="1">
                <a:solidFill>
                  <a:schemeClr val="lt1"/>
                </a:solidFill>
              </a:rPr>
              <a:t>Enhanced user satisfaction</a:t>
            </a:r>
            <a:r>
              <a:rPr lang="en-US" sz="2000">
                <a:solidFill>
                  <a:schemeClr val="lt1"/>
                </a:solidFill>
              </a:rPr>
              <a:t> through tailored destination options that align with individual preferences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Github Link: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https://github.com/htmw/2024F-Visionary-Techs/wiki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457200" marR="0" lvl="0" indent="-241363" algn="l" rtl="0">
              <a:lnSpc>
                <a:spcPct val="1400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19"/>
          <p:cNvSpPr txBox="1"/>
          <p:nvPr/>
        </p:nvSpPr>
        <p:spPr>
          <a:xfrm>
            <a:off x="3615752" y="97480"/>
            <a:ext cx="10417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Working Agreement</a:t>
            </a:r>
            <a:endParaRPr sz="549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1500" y="996062"/>
            <a:ext cx="14325599" cy="90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71" name="Google Shape;171;p20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72" name="Google Shape;172;p2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73" name="Google Shape;173;p20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20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7921881" y="1753540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35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Chicago, USA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HR Manager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Intermediate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0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6545" y="2308612"/>
            <a:ext cx="1023740" cy="67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7242" y="3070587"/>
            <a:ext cx="682436" cy="68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7242" y="3709363"/>
            <a:ext cx="686122" cy="6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50460" y="4333771"/>
            <a:ext cx="557979" cy="60282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1616074" y="6472021"/>
            <a:ext cx="2792413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Maria Johnson</a:t>
            </a:r>
            <a:endParaRPr/>
          </a:p>
        </p:txBody>
      </p:sp>
      <p:pic>
        <p:nvPicPr>
          <p:cNvPr id="183" name="Google Shape;183;p20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5155" y="4996825"/>
            <a:ext cx="717685" cy="54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1477858" y="187941"/>
            <a:ext cx="6438616" cy="968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Travel Habits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684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Travels twice a year for leisure, seeking well-rounded vacations that balance adventure and relaxation.</a:t>
            </a:r>
            <a:endParaRPr/>
          </a:p>
          <a:p>
            <a:pPr marL="11684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Prefers well-planned trips with detailed itineraries, comfortable accommodations, and reliable transportation.</a:t>
            </a:r>
            <a:endParaRPr/>
          </a:p>
          <a:p>
            <a:pPr marL="11684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Often travels with family and friends, making group travel deals and suggestions important.</a:t>
            </a:r>
            <a:endParaRPr/>
          </a:p>
          <a:p>
            <a:pPr marL="11684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Uses apps for convenience and values personalized recommendations based on preferences and budget.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745709" y="1214151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833438" y="881064"/>
            <a:ext cx="51181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Practical Explorer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2330" y="2499937"/>
            <a:ext cx="5136293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21"/>
          <p:cNvSpPr txBox="1"/>
          <p:nvPr/>
        </p:nvSpPr>
        <p:spPr>
          <a:xfrm>
            <a:off x="1219200" y="1333500"/>
            <a:ext cx="9999406" cy="670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11200" marR="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Simple, easy-to-use interface with personalized recommendations for destinations, weather, and activities.</a:t>
            </a:r>
            <a:endParaRPr/>
          </a:p>
          <a:p>
            <a:pPr marL="7112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Budget tracking features to keep her within financial limits while planning a vacation.</a:t>
            </a:r>
            <a:endParaRPr/>
          </a:p>
          <a:p>
            <a:pPr marL="711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Family-friendly suggestions for travel and dining.</a:t>
            </a:r>
            <a:endParaRPr/>
          </a:p>
          <a:p>
            <a:pPr marL="711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Weather-based travel advice, ensuring the trip aligns with her preferred climate.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5400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She Matters</a:t>
            </a: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1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She’s a practical, frequent traveler who needs efficient travel planning solutions. Her needs reflect a large segment of users who rely on personalized, budget conscious, and well-organized recommendations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2418</Words>
  <Application>Microsoft Office PowerPoint</Application>
  <PresentationFormat>Custom</PresentationFormat>
  <Paragraphs>435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Open Sans</vt:lpstr>
      <vt:lpstr>Arial</vt:lpstr>
      <vt:lpstr>Calibri</vt:lpstr>
      <vt:lpstr>Poppins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Ramanjul Reddy K</dc:creator>
  <cp:lastModifiedBy>Ramanjul Reddy K</cp:lastModifiedBy>
  <cp:revision>4</cp:revision>
  <dcterms:modified xsi:type="dcterms:W3CDTF">2024-10-23T01:51:06Z</dcterms:modified>
</cp:coreProperties>
</file>